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93" r:id="rId34"/>
    <p:sldId id="295" r:id="rId35"/>
    <p:sldId id="296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5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25739452707300481"/>
          <c:y val="9.3023255813953543E-2"/>
          <c:w val="0.43162559541168488"/>
          <c:h val="0.647233565281084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Disp.-X (in)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Story 2</c:v>
                </c:pt>
                <c:pt idx="1">
                  <c:v>Story 3</c:v>
                </c:pt>
                <c:pt idx="2">
                  <c:v>Story 4</c:v>
                </c:pt>
                <c:pt idx="3">
                  <c:v>Story 5</c:v>
                </c:pt>
                <c:pt idx="4">
                  <c:v>Story 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0.10299999999999998</c:v>
                </c:pt>
                <c:pt idx="1">
                  <c:v>0.253</c:v>
                </c:pt>
                <c:pt idx="2">
                  <c:v>0.43600000000000033</c:v>
                </c:pt>
                <c:pt idx="3">
                  <c:v>0.63300000000000078</c:v>
                </c:pt>
                <c:pt idx="4">
                  <c:v>0.84900000000000064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Hx/400 (in)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Story 2</c:v>
                </c:pt>
                <c:pt idx="1">
                  <c:v>Story 3</c:v>
                </c:pt>
                <c:pt idx="2">
                  <c:v>Story 4</c:v>
                </c:pt>
                <c:pt idx="3">
                  <c:v>Story 5</c:v>
                </c:pt>
                <c:pt idx="4">
                  <c:v>Story 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0.56999999999999995</c:v>
                </c:pt>
                <c:pt idx="1">
                  <c:v>0.97000000000000008</c:v>
                </c:pt>
                <c:pt idx="2">
                  <c:v>1.37</c:v>
                </c:pt>
                <c:pt idx="3">
                  <c:v>1.7700000000000011</c:v>
                </c:pt>
                <c:pt idx="4">
                  <c:v>2.2400000000000002</c:v>
                </c:pt>
              </c:numCache>
            </c:numRef>
          </c:val>
        </c:ser>
        <c:shape val="box"/>
        <c:axId val="113660672"/>
        <c:axId val="113662208"/>
        <c:axId val="0"/>
      </c:bar3DChart>
      <c:catAx>
        <c:axId val="1136606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1"/>
            </a:pPr>
            <a:endParaRPr lang="en-US"/>
          </a:p>
        </c:txPr>
        <c:crossAx val="113662208"/>
        <c:crosses val="autoZero"/>
        <c:lblAlgn val="ctr"/>
        <c:lblOffset val="100"/>
        <c:tickLblSkip val="1"/>
      </c:catAx>
      <c:valAx>
        <c:axId val="113662208"/>
        <c:scaling>
          <c:orientation val="minMax"/>
          <c:max val="3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1"/>
            </a:pPr>
            <a:endParaRPr lang="en-US"/>
          </a:p>
        </c:txPr>
        <c:crossAx val="113660672"/>
        <c:crosses val="autoZero"/>
        <c:crossBetween val="between"/>
        <c:majorUnit val="1"/>
        <c:minorUnit val="0.5"/>
      </c:valAx>
      <c:spPr>
        <a:noFill/>
        <a:ln w="25416">
          <a:noFill/>
        </a:ln>
      </c:spPr>
    </c:plotArea>
    <c:legend>
      <c:legendPos val="r"/>
      <c:txPr>
        <a:bodyPr/>
        <a:lstStyle/>
        <a:p>
          <a:pPr>
            <a:defRPr sz="1201"/>
          </a:pPr>
          <a:endParaRPr lang="en-US"/>
        </a:p>
      </c:txPr>
    </c:legend>
    <c:plotVisOnly val="1"/>
    <c:dispBlanksAs val="gap"/>
  </c:chart>
  <c:txPr>
    <a:bodyPr/>
    <a:lstStyle/>
    <a:p>
      <a:pPr>
        <a:defRPr sz="180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25739452707300481"/>
          <c:y val="9.3023255813953501E-2"/>
          <c:w val="0.43162559541168488"/>
          <c:h val="0.647233565281084"/>
        </c:manualLayout>
      </c:layout>
      <c:bar3D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Ampl. Drift-X (in)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Story 2</c:v>
                </c:pt>
                <c:pt idx="1">
                  <c:v>Story 3</c:v>
                </c:pt>
                <c:pt idx="2">
                  <c:v>Story 4</c:v>
                </c:pt>
                <c:pt idx="3">
                  <c:v>Story 5</c:v>
                </c:pt>
                <c:pt idx="4">
                  <c:v>Story 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0.54800000000000004</c:v>
                </c:pt>
                <c:pt idx="1">
                  <c:v>0.91200000000000003</c:v>
                </c:pt>
                <c:pt idx="2">
                  <c:v>1.1759999999999997</c:v>
                </c:pt>
                <c:pt idx="3">
                  <c:v>1.3240000000000001</c:v>
                </c:pt>
                <c:pt idx="4">
                  <c:v>1.488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Ampl. Drift-Y (in)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Story 2</c:v>
                </c:pt>
                <c:pt idx="1">
                  <c:v>Story 3</c:v>
                </c:pt>
                <c:pt idx="2">
                  <c:v>Story 4</c:v>
                </c:pt>
                <c:pt idx="3">
                  <c:v>Story 5</c:v>
                </c:pt>
                <c:pt idx="4">
                  <c:v>Story 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0.43600000000000005</c:v>
                </c:pt>
                <c:pt idx="1">
                  <c:v>0.72400000000000009</c:v>
                </c:pt>
                <c:pt idx="2">
                  <c:v>0.93200000000000005</c:v>
                </c:pt>
                <c:pt idx="3">
                  <c:v>1.044</c:v>
                </c:pt>
                <c:pt idx="4">
                  <c:v>1.1719999999999997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0.02Hsx (in)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Story 2</c:v>
                </c:pt>
                <c:pt idx="1">
                  <c:v>Story 3</c:v>
                </c:pt>
                <c:pt idx="2">
                  <c:v>Story 4</c:v>
                </c:pt>
                <c:pt idx="3">
                  <c:v>Story 5</c:v>
                </c:pt>
                <c:pt idx="4">
                  <c:v>Story R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4.5599999999999996</c:v>
                </c:pt>
                <c:pt idx="1">
                  <c:v>3.3</c:v>
                </c:pt>
                <c:pt idx="2">
                  <c:v>3.3</c:v>
                </c:pt>
                <c:pt idx="3">
                  <c:v>3.3</c:v>
                </c:pt>
                <c:pt idx="4">
                  <c:v>3.5</c:v>
                </c:pt>
              </c:numCache>
            </c:numRef>
          </c:val>
        </c:ser>
        <c:shape val="box"/>
        <c:axId val="113864064"/>
        <c:axId val="113865856"/>
        <c:axId val="0"/>
      </c:bar3DChart>
      <c:catAx>
        <c:axId val="1138640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1"/>
            </a:pPr>
            <a:endParaRPr lang="en-US"/>
          </a:p>
        </c:txPr>
        <c:crossAx val="113865856"/>
        <c:crosses val="autoZero"/>
        <c:lblAlgn val="ctr"/>
        <c:lblOffset val="100"/>
        <c:tickLblSkip val="1"/>
      </c:catAx>
      <c:valAx>
        <c:axId val="1138658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1"/>
            </a:pPr>
            <a:endParaRPr lang="en-US"/>
          </a:p>
        </c:txPr>
        <c:crossAx val="113864064"/>
        <c:crosses val="autoZero"/>
        <c:crossBetween val="between"/>
      </c:valAx>
      <c:spPr>
        <a:noFill/>
        <a:ln w="25416">
          <a:noFill/>
        </a:ln>
      </c:spPr>
    </c:plotArea>
    <c:legend>
      <c:legendPos val="r"/>
      <c:txPr>
        <a:bodyPr/>
        <a:lstStyle/>
        <a:p>
          <a:pPr>
            <a:defRPr sz="1201"/>
          </a:pPr>
          <a:endParaRPr lang="en-US"/>
        </a:p>
      </c:txPr>
    </c:legend>
    <c:plotVisOnly val="1"/>
    <c:dispBlanksAs val="gap"/>
  </c:chart>
  <c:txPr>
    <a:bodyPr/>
    <a:lstStyle/>
    <a:p>
      <a:pPr>
        <a:defRPr sz="1801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5C71AD9C-DE8E-48EF-902A-102B5B01F691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Ryan Sarazen - Spring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8E35C45A-4CE2-4521-A3A7-16CA52670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4F19E3E-DA84-4757-844B-B1F8C816A75C}" type="datetimeFigureOut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Ryan Sarazen - Spring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2B4E66C-E23D-4070-B54E-9C8C49E1A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54A41-4572-4080-AF10-9146AE3D0C93}" type="datetime1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RYAN SARAZEN - STRUCTURAL OPTION</a:t>
            </a: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C6269E-7B70-43BB-9417-9F96F903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7370-433E-48BC-A857-D60FA8F424F6}" type="datetime1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RYAN SARAZEN - STRUCTURAL OPTION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E31B-3A82-4910-9B86-05F0A72AB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75E8-77D1-4B5A-8B64-1938DBA2381A}" type="datetime1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RYAN SARAZEN - STRUCTURAL OPTION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DD92-6A68-4A85-8B3D-122067DAC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B76E8-A996-47B7-8D39-AB668EA9B4B6}" type="datetime1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RYAN SARAZEN - STRUCTURAL OPTION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ECF57-53F6-475E-AC23-8CDC8840B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824D-F6F9-4268-BAC1-0F988BFF09B7}" type="datetime1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RYAN SARAZEN - STRUCTURAL OPTION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4556-F318-4163-8EB0-9A2743F8A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A0D9-9E90-4617-8B27-A3E14059D800}" type="datetime1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RYAN SARAZEN - STRUCTURAL OPTION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730F1-B531-42E3-BBDE-855A22569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6FBF22-F197-408E-9992-605B15EDC1E5}" type="datetime1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4DA0A0-A2AE-44D3-B3C8-706944F6D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RYAN SARAZEN - STRUCTURAL OPTION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7FDA4-8CFD-4554-AAF1-06504FE94404}" type="datetime1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RYAN SARAZEN - STRUCTURAL OPTION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9814-C72A-4C9D-9767-3844EEF42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2A54-3724-4072-BCEE-A9DFAC42AEED}" type="datetime1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RYAN SARAZEN - STRUCTURAL OPTION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9F5F-04AD-4FB6-8FE4-9EEE41540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BF14-4260-489F-A565-2E9BAE585D70}" type="datetime1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RYAN SARAZEN - STRUCTURAL OPTION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73EC-131F-4F3E-813D-F7E25F23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54BB8-8885-4E17-B12E-437A06F89E9F}" type="datetime1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RYAN SARAZEN - STRUCTURAL OPTION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9A07-E0FD-45DF-9C61-A21CE078E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22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05721E36-2D52-47D1-96BD-0AA456D7D6E7}" type="datetime1">
              <a:rPr lang="en-US"/>
              <a:pPr>
                <a:defRPr/>
              </a:pPr>
              <a:t>4/28/2008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RYAN SARAZEN - STRUCTURAL OPTION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430440E-8835-4BF0-9450-6A5651454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3" r:id="rId2"/>
    <p:sldLayoutId id="2147483784" r:id="rId3"/>
    <p:sldLayoutId id="2147483785" r:id="rId4"/>
    <p:sldLayoutId id="2147483792" r:id="rId5"/>
    <p:sldLayoutId id="2147483793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olas" pitchFamily="49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FF0000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FF0000"/>
        </a:buClr>
        <a:buFont typeface="Georgia" pitchFamily="18" charset="0"/>
        <a:buChar char="▫"/>
        <a:defRPr sz="2000" kern="1200">
          <a:solidFill>
            <a:srgbClr val="FF0000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en-US" smtClean="0"/>
              <a:t>NATIONAL HARBOR BUILDING M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5867400" cy="1752600"/>
          </a:xfrm>
        </p:spPr>
        <p:txBody>
          <a:bodyPr/>
          <a:lstStyle/>
          <a:p>
            <a:pPr marL="63500"/>
            <a:r>
              <a:rPr lang="en-US" sz="2200" b="1" smtClean="0"/>
              <a:t>120 Waterfront St. Oxon Hill, Maryland</a:t>
            </a:r>
          </a:p>
          <a:p>
            <a:pPr marL="63500"/>
            <a:r>
              <a:rPr lang="en-US" sz="2200" b="1" smtClean="0"/>
              <a:t>Ryan Sarazen – Structural Option</a:t>
            </a:r>
          </a:p>
          <a:p>
            <a:pPr marL="63500"/>
            <a:r>
              <a:rPr lang="en-US" sz="2200" b="1" smtClean="0"/>
              <a:t>Senior Thesis Presentation – Spring 2008</a:t>
            </a:r>
          </a:p>
          <a:p>
            <a:pPr marL="63500"/>
            <a:r>
              <a:rPr lang="en-US" sz="2200" b="1" smtClean="0"/>
              <a:t>Faculty Consultant – Dr. Lepage</a:t>
            </a:r>
          </a:p>
        </p:txBody>
      </p:sp>
      <p:pic>
        <p:nvPicPr>
          <p:cNvPr id="5" name="Picture 4" descr="bldg_m_big.jpg"/>
          <p:cNvPicPr>
            <a:picLocks noChangeAspect="1"/>
          </p:cNvPicPr>
          <p:nvPr/>
        </p:nvPicPr>
        <p:blipFill>
          <a:blip r:embed="rId2"/>
          <a:srcRect r="16667"/>
          <a:stretch>
            <a:fillRect/>
          </a:stretch>
        </p:blipFill>
        <p:spPr>
          <a:xfrm>
            <a:off x="2133600" y="457200"/>
            <a:ext cx="49530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COLUMN DESIGN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Columns broken into 2 groups (Exterior and Interior) and designed for the worst case loads of each group.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1719" t="16667" r="9375" b="30729"/>
          <a:stretch>
            <a:fillRect/>
          </a:stretch>
        </p:blipFill>
        <p:spPr bwMode="auto">
          <a:xfrm>
            <a:off x="1524000" y="3200400"/>
            <a:ext cx="6248400" cy="3124200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LATERAL SYSTEM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REINFORCED CONCRETE SHEAR WALLS 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6250" t="30208" r="6250" b="35417"/>
          <a:stretch>
            <a:fillRect/>
          </a:stretch>
        </p:blipFill>
        <p:spPr bwMode="auto">
          <a:xfrm>
            <a:off x="609600" y="3429000"/>
            <a:ext cx="7848600" cy="2312988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LATERAL SYSTEM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CONTROLLING LOADS</a:t>
            </a:r>
          </a:p>
          <a:p>
            <a:pPr lvl="1"/>
            <a:endParaRPr lang="en-US" sz="1800" b="1" smtClean="0"/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5469" t="29167" r="6250" b="34375"/>
          <a:stretch>
            <a:fillRect/>
          </a:stretch>
        </p:blipFill>
        <p:spPr bwMode="auto">
          <a:xfrm>
            <a:off x="838200" y="4038600"/>
            <a:ext cx="7315200" cy="2265363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2743200"/>
          <a:ext cx="6096000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200"/>
                <a:gridCol w="2590800"/>
                <a:gridCol w="1905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Longitudinal (N-S)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Transverse (E-W)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1.6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Wind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141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730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K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1.0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Seismic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369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369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0" y="3505200"/>
            <a:ext cx="114300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19800" y="3124200"/>
            <a:ext cx="1143000" cy="381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LATERAL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382000" cy="4324350"/>
          </a:xfrm>
        </p:spPr>
        <p:txBody>
          <a:bodyPr/>
          <a:lstStyle/>
          <a:p>
            <a:r>
              <a:rPr lang="en-US" sz="2000" b="1" smtClean="0"/>
              <a:t>ETABS MODEL CREATED FOR LATERAL ANAYLYSIS</a:t>
            </a:r>
          </a:p>
          <a:p>
            <a:pPr lvl="1"/>
            <a:r>
              <a:rPr lang="en-US" sz="1800" b="1" smtClean="0"/>
              <a:t>Modal Analysis Run to Determine Building Period</a:t>
            </a:r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r>
              <a:rPr lang="en-US" sz="1800" b="1" smtClean="0"/>
              <a:t>Model Used to Distribute Lateral Loads Based on Relative Stiffness 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0" y="3048000"/>
          <a:ext cx="3352800" cy="1295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0747"/>
                <a:gridCol w="2662053"/>
              </a:tblGrid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Period T (seconds)</a:t>
                      </a:r>
                      <a:endParaRPr lang="en-US" sz="14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1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1.7340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2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1.0149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3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0.6678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3"/>
          <a:srcRect l="19231" t="23504" r="18590" b="10684"/>
          <a:stretch>
            <a:fillRect/>
          </a:stretch>
        </p:blipFill>
        <p:spPr bwMode="auto">
          <a:xfrm>
            <a:off x="5181600" y="3048000"/>
            <a:ext cx="2514600" cy="1371600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43000" y="4876800"/>
          <a:ext cx="7010399" cy="16764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5291"/>
                <a:gridCol w="1370313"/>
                <a:gridCol w="1508265"/>
                <a:gridCol w="1508265"/>
                <a:gridCol w="1508265"/>
              </a:tblGrid>
              <a:tr h="4523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Trans. Load (K)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 of Trans Load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Long. Load (K)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 of Long. Load</a:t>
                      </a:r>
                      <a:endParaRPr lang="en-US" sz="1400" dirty="0"/>
                    </a:p>
                  </a:txBody>
                  <a:tcPr/>
                </a:tc>
              </a:tr>
              <a:tr h="30601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 1A/1B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77.3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19.15%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88.8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22.39%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0601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 2A1/2B1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124.5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30.85%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96.0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24.21%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0601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 2A2/2B2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124.5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30.85%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96.0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24.21%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0601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SW 3A/3B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77.3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19.15%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88.8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 Rounded MT Bold" pitchFamily="34" charset="0"/>
                        </a:rPr>
                        <a:t>22.39%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7813" t="31250" r="6250" b="37500"/>
          <a:stretch>
            <a:fillRect/>
          </a:stretch>
        </p:blipFill>
        <p:spPr bwMode="auto">
          <a:xfrm>
            <a:off x="762000" y="2667000"/>
            <a:ext cx="4470400" cy="1219200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27344" t="15625" r="26563" b="18750"/>
          <a:stretch>
            <a:fillRect/>
          </a:stretch>
        </p:blipFill>
        <p:spPr bwMode="auto">
          <a:xfrm>
            <a:off x="5105400" y="2819400"/>
            <a:ext cx="3581400" cy="3824288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21094" t="16667" r="17969" b="19792"/>
          <a:stretch>
            <a:fillRect/>
          </a:stretch>
        </p:blipFill>
        <p:spPr bwMode="auto">
          <a:xfrm>
            <a:off x="533400" y="3505200"/>
            <a:ext cx="4003675" cy="3130550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LATERAL SYSTEM</a:t>
            </a:r>
          </a:p>
        </p:txBody>
      </p:sp>
      <p:sp>
        <p:nvSpPr>
          <p:cNvPr id="19462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382000" cy="4324350"/>
          </a:xfrm>
        </p:spPr>
        <p:txBody>
          <a:bodyPr/>
          <a:lstStyle/>
          <a:p>
            <a:r>
              <a:rPr lang="en-US" sz="1800" b="1" smtClean="0"/>
              <a:t>TYPICAL SHEAR WALL REINFORCING DESIGNS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19400" y="63246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orbel" pitchFamily="34" charset="0"/>
              </a:rPr>
              <a:t>SHEAR WALL 1/3 </a:t>
            </a:r>
            <a:endParaRPr lang="en-US">
              <a:latin typeface="Corbe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39000" y="63246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orbel" pitchFamily="34" charset="0"/>
              </a:rPr>
              <a:t>SHEAR WALL 2 </a:t>
            </a:r>
            <a:endParaRPr lang="en-US">
              <a:latin typeface="Corbe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762000" y="2971800"/>
            <a:ext cx="838200" cy="533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95600" y="2895600"/>
            <a:ext cx="2514600" cy="457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LATERAL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382000" cy="4324350"/>
          </a:xfrm>
        </p:spPr>
        <p:txBody>
          <a:bodyPr/>
          <a:lstStyle/>
          <a:p>
            <a:r>
              <a:rPr lang="en-US" sz="1800" b="1" smtClean="0"/>
              <a:t>STRUCTURE DRIFT AND DISPLACEMENT LIMITS</a:t>
            </a:r>
          </a:p>
          <a:p>
            <a:pPr lvl="1"/>
            <a:r>
              <a:rPr lang="en-US" sz="1600" b="1" smtClean="0"/>
              <a:t>TRANSVERSE DIRECTION – 1.6 WIND</a:t>
            </a:r>
          </a:p>
          <a:p>
            <a:pPr lvl="1"/>
            <a:endParaRPr lang="en-US" sz="1600" b="1" smtClean="0"/>
          </a:p>
          <a:p>
            <a:pPr lvl="1"/>
            <a:endParaRPr lang="en-US" sz="1600" b="1" smtClean="0"/>
          </a:p>
          <a:p>
            <a:pPr lvl="1"/>
            <a:endParaRPr lang="en-US" sz="1600" b="1" smtClean="0"/>
          </a:p>
          <a:p>
            <a:pPr lvl="1"/>
            <a:endParaRPr lang="en-US" sz="1600" b="1" smtClean="0"/>
          </a:p>
          <a:p>
            <a:pPr lvl="1"/>
            <a:endParaRPr lang="en-US" sz="1600" b="1" smtClean="0"/>
          </a:p>
          <a:p>
            <a:pPr lvl="1"/>
            <a:endParaRPr lang="en-US" sz="1600" b="1" smtClean="0"/>
          </a:p>
          <a:p>
            <a:pPr lvl="1"/>
            <a:r>
              <a:rPr lang="en-US" sz="1600" b="1" smtClean="0"/>
              <a:t>LONGITUDINAL DIRECTION – 1.0 SEISMIC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905000" y="2895600"/>
          <a:ext cx="4343400" cy="157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905000" y="4876800"/>
          <a:ext cx="4343400" cy="157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382000" cy="4324350"/>
          </a:xfrm>
        </p:spPr>
        <p:txBody>
          <a:bodyPr/>
          <a:lstStyle/>
          <a:p>
            <a:r>
              <a:rPr lang="en-US" sz="2000" b="1" smtClean="0"/>
              <a:t>FOUNDATION SYSTEM CONSISTS OF 14” SQ. PRECAST PRESTRESSED  CONCRETE PILES</a:t>
            </a:r>
          </a:p>
          <a:p>
            <a:endParaRPr lang="en-US" sz="2000" b="1" smtClean="0"/>
          </a:p>
          <a:p>
            <a:endParaRPr lang="en-US" sz="2000" b="1" smtClean="0"/>
          </a:p>
          <a:p>
            <a:endParaRPr lang="en-US" sz="2000" b="1" smtClean="0"/>
          </a:p>
          <a:p>
            <a:endParaRPr lang="en-US" sz="2000" b="1" smtClean="0"/>
          </a:p>
          <a:p>
            <a:r>
              <a:rPr lang="en-US" sz="2000" b="1" smtClean="0"/>
              <a:t>LOAD ACCUMULATION AT TYPICAL FOUNDATION LOCATIONS</a:t>
            </a:r>
          </a:p>
          <a:p>
            <a:endParaRPr lang="en-US" sz="2000" b="1" smtClean="0"/>
          </a:p>
          <a:p>
            <a:pPr lvl="3"/>
            <a:endParaRPr lang="en-US" sz="1400" b="1" smtClean="0"/>
          </a:p>
          <a:p>
            <a:pPr lvl="4"/>
            <a:endParaRPr lang="en-US" sz="1200" b="1" smtClean="0"/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4800600"/>
          <a:ext cx="7162800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000"/>
                <a:gridCol w="914400"/>
                <a:gridCol w="990600"/>
                <a:gridCol w="990600"/>
                <a:gridCol w="1524000"/>
                <a:gridCol w="1600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AXIAL </a:t>
                      </a:r>
                    </a:p>
                    <a:p>
                      <a:pPr algn="ctr"/>
                      <a:r>
                        <a:rPr lang="en-US" sz="1400" dirty="0" smtClean="0"/>
                        <a:t>LOAD (K)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UPLIFT</a:t>
                      </a:r>
                    </a:p>
                    <a:p>
                      <a:pPr algn="ctr"/>
                      <a:r>
                        <a:rPr lang="en-US" sz="1400" dirty="0" smtClean="0"/>
                        <a:t>LOAD (K)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LATERAL</a:t>
                      </a:r>
                    </a:p>
                    <a:p>
                      <a:pPr algn="ctr"/>
                      <a:r>
                        <a:rPr lang="en-US" sz="1400" dirty="0" smtClean="0"/>
                        <a:t>LOAD (K)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ORIGINAL</a:t>
                      </a:r>
                      <a:r>
                        <a:rPr lang="en-US" sz="1400" baseline="0" dirty="0" smtClean="0"/>
                        <a:t> PILES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REQUIRED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REDESGN</a:t>
                      </a:r>
                      <a:r>
                        <a:rPr lang="en-US" sz="1400" baseline="0" dirty="0" smtClean="0"/>
                        <a:t> PILES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REQUIRED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INT. COL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EXT. COL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SW 1/3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SW</a:t>
                      </a:r>
                      <a:r>
                        <a:rPr lang="en-US" sz="1400" baseline="0" dirty="0" smtClean="0"/>
                        <a:t>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0" y="5334000"/>
            <a:ext cx="25146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86400" y="5943600"/>
            <a:ext cx="25146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6800" y="3048000"/>
          <a:ext cx="6096000" cy="1259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PILE</a:t>
                      </a:r>
                      <a:r>
                        <a:rPr lang="en-US" sz="1400" baseline="0" dirty="0" smtClean="0"/>
                        <a:t> TYPE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AXIAL </a:t>
                      </a:r>
                    </a:p>
                    <a:p>
                      <a:pPr algn="ctr"/>
                      <a:r>
                        <a:rPr lang="en-US" sz="1400" dirty="0" smtClean="0"/>
                        <a:t>CAPACITY (K)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UPLIFT CAPACITY (K)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LATERAL CAPACITY (K)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STANDARD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UPLIFT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FOUNDATION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382000" cy="4324350"/>
          </a:xfrm>
        </p:spPr>
        <p:txBody>
          <a:bodyPr/>
          <a:lstStyle/>
          <a:p>
            <a:r>
              <a:rPr lang="en-US" sz="2000" b="1" smtClean="0"/>
              <a:t>FOUNDATION MODIFICATIONS</a:t>
            </a:r>
          </a:p>
          <a:p>
            <a:pPr lvl="3"/>
            <a:endParaRPr lang="en-US" sz="1400" b="1" smtClean="0"/>
          </a:p>
          <a:p>
            <a:pPr lvl="4"/>
            <a:endParaRPr lang="en-US" sz="1200" b="1" smtClean="0"/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6250" t="25000" r="6250" b="32292"/>
          <a:stretch>
            <a:fillRect/>
          </a:stretch>
        </p:blipFill>
        <p:spPr bwMode="auto">
          <a:xfrm>
            <a:off x="457200" y="2895600"/>
            <a:ext cx="8229600" cy="3013075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22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ARCHITECTURAL FAÇADE STUDY-</a:t>
            </a:r>
            <a:endParaRPr lang="en-US" sz="4000" dirty="0"/>
          </a:p>
        </p:txBody>
      </p:sp>
      <p:sp>
        <p:nvSpPr>
          <p:cNvPr id="2355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/>
            <a:r>
              <a:rPr lang="en-US" sz="2800" b="1" smtClean="0"/>
              <a:t>Precast Wall Design</a:t>
            </a:r>
          </a:p>
        </p:txBody>
      </p:sp>
      <p:pic>
        <p:nvPicPr>
          <p:cNvPr id="6" name="Picture 5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FAÇADE STUDY-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900" b="1" dirty="0" smtClean="0"/>
              <a:t>REPLACE REAR FAÇADE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900" b="1" dirty="0" smtClean="0"/>
              <a:t> 	OF BUILDING, PREVIOUSLY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900" b="1" dirty="0" smtClean="0"/>
              <a:t>	MASONRY SHEAR WALLS	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900" b="1" dirty="0" smtClean="0"/>
              <a:t>DETERMINE MOST APPROPRIATE WALL SYSTEM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b="1" dirty="0" smtClean="0"/>
              <a:t>CMU Wall System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b="1" dirty="0" smtClean="0"/>
              <a:t>Poured Concrete Wall System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b="1" dirty="0" smtClean="0"/>
              <a:t>Precast Concrete Wall System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en-US" sz="2000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900" b="1" dirty="0" smtClean="0"/>
              <a:t>DESIGN WALL SYSTEM CONSIDERING ARCHITECTURAL ISSUES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b="1" dirty="0" smtClean="0"/>
              <a:t>Fire Wall Rating – 2 Hour Required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b="1" dirty="0" smtClean="0"/>
              <a:t>Moisture Penetration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b="1" dirty="0" smtClean="0"/>
              <a:t>Aesthetics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b="1" dirty="0" smtClean="0"/>
              <a:t>Cost/Construction 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1800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b="1" dirty="0" smtClean="0"/>
              <a:t>	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b="1" dirty="0" smtClean="0"/>
              <a:t>     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250" t="29167" r="6250" b="34375"/>
          <a:stretch>
            <a:fillRect/>
          </a:stretch>
        </p:blipFill>
        <p:spPr bwMode="auto">
          <a:xfrm>
            <a:off x="4419600" y="1981200"/>
            <a:ext cx="4389438" cy="1371600"/>
          </a:xfrm>
          <a:prstGeom prst="rect">
            <a:avLst/>
          </a:prstGeom>
          <a:ln w="1905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3886200" y="2286000"/>
            <a:ext cx="1371600" cy="3048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dirty="0" smtClean="0"/>
              <a:t>BUILDING LOCATION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endParaRPr lang="en-US" sz="2000" b="1" dirty="0" smtClean="0"/>
          </a:p>
          <a:p>
            <a:pPr>
              <a:buFont typeface="Georgia" pitchFamily="18" charset="0"/>
              <a:buNone/>
            </a:pPr>
            <a:r>
              <a:rPr lang="en-US" sz="2000" b="1" dirty="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sz="2000" b="1" dirty="0" smtClean="0"/>
              <a:t>     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 l="27344" t="26042" r="1563" b="15625"/>
          <a:stretch>
            <a:fillRect/>
          </a:stretch>
        </p:blipFill>
        <p:spPr bwMode="auto">
          <a:xfrm>
            <a:off x="1143000" y="1981200"/>
            <a:ext cx="6934200" cy="4267200"/>
          </a:xfrm>
          <a:prstGeom prst="rect">
            <a:avLst/>
          </a:prstGeom>
          <a:ln w="127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90800" y="6324600"/>
            <a:ext cx="411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SITE PLAN FROM WWW.NATIONALHARBOR.COM</a:t>
            </a:r>
            <a:endParaRPr lang="en-US" sz="10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4610100" y="2552700"/>
            <a:ext cx="381000" cy="3048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8200" y="2895600"/>
            <a:ext cx="228600" cy="76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838700" y="2628900"/>
            <a:ext cx="381000" cy="3048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53000" y="2514600"/>
            <a:ext cx="228600" cy="76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43600" y="2133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BUILDING M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rot="10800000" flipV="1">
            <a:off x="4953000" y="2318266"/>
            <a:ext cx="990600" cy="34873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FAÇADE STUDY- SYSTEM COMPARISON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z="2000" b="1" smtClean="0"/>
              <a:t>     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0" y="2438400"/>
          <a:ext cx="7712840" cy="3619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7126"/>
                <a:gridCol w="1570491"/>
                <a:gridCol w="1560830"/>
                <a:gridCol w="1464289"/>
                <a:gridCol w="1490104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WALL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</a:p>
                    <a:p>
                      <a:pPr algn="ctr"/>
                      <a:r>
                        <a:rPr lang="en-US" baseline="0" dirty="0" smtClean="0"/>
                        <a:t> FLEXIBILITY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FORMWORK </a:t>
                      </a:r>
                    </a:p>
                    <a:p>
                      <a:pPr algn="ctr"/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REQUIRED</a:t>
                      </a:r>
                    </a:p>
                    <a:p>
                      <a:pPr algn="ctr"/>
                      <a:r>
                        <a:rPr lang="en-US" dirty="0" smtClean="0"/>
                        <a:t>FIRE WALL</a:t>
                      </a:r>
                    </a:p>
                    <a:p>
                      <a:pPr algn="ctr"/>
                      <a:r>
                        <a:rPr lang="en-US" dirty="0" smtClean="0"/>
                        <a:t>THICKNESS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MOISTURE</a:t>
                      </a:r>
                    </a:p>
                    <a:p>
                      <a:pPr algn="ctr"/>
                      <a:r>
                        <a:rPr lang="en-US" dirty="0" smtClean="0"/>
                        <a:t>LEAK</a:t>
                      </a:r>
                    </a:p>
                    <a:p>
                      <a:pPr algn="ctr"/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CMU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--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8”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--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POURED CONCRETE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--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X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4”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X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PRECAST </a:t>
                      </a:r>
                    </a:p>
                    <a:p>
                      <a:pPr algn="ctr"/>
                      <a:r>
                        <a:rPr lang="en-US" dirty="0" smtClean="0"/>
                        <a:t>CONCRETE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X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--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4”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Black" pitchFamily="34" charset="0"/>
                        </a:rPr>
                        <a:t>X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85800" y="5181600"/>
            <a:ext cx="784860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FAÇADE STUDY- PRECAST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CONVENTIONAL WALL SYSTEM SELECTED</a:t>
            </a:r>
          </a:p>
          <a:p>
            <a:pPr lvl="1"/>
            <a:r>
              <a:rPr lang="en-US" sz="1800" b="1" smtClean="0"/>
              <a:t>Only 1 Wythe of precast required</a:t>
            </a:r>
          </a:p>
          <a:p>
            <a:pPr lvl="1"/>
            <a:r>
              <a:rPr lang="en-US" sz="1800" b="1" smtClean="0"/>
              <a:t>Simple manufacturing/ installation</a:t>
            </a:r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endParaRPr lang="en-US" sz="2000" b="1" smtClean="0"/>
          </a:p>
          <a:p>
            <a:r>
              <a:rPr lang="en-US" sz="2000" b="1" smtClean="0"/>
              <a:t>STACKED PANEL SUPPORT SYSTEM SELECTED</a:t>
            </a:r>
          </a:p>
          <a:p>
            <a:pPr lvl="1"/>
            <a:r>
              <a:rPr lang="en-US" sz="1800" b="1" smtClean="0"/>
              <a:t>Panels bear on panels below</a:t>
            </a:r>
          </a:p>
          <a:p>
            <a:pPr lvl="1"/>
            <a:r>
              <a:rPr lang="en-US" sz="1800" b="1" smtClean="0"/>
              <a:t>Eliminate additional gravity load on slab</a:t>
            </a:r>
          </a:p>
          <a:p>
            <a:pPr lvl="1"/>
            <a:r>
              <a:rPr lang="en-US" sz="1800" b="1" smtClean="0"/>
              <a:t>Only transfer lateral loads to structure</a:t>
            </a:r>
          </a:p>
          <a:p>
            <a:pPr lvl="1"/>
            <a:endParaRPr lang="en-US" sz="1800" b="1" smtClean="0"/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all type"/>
          <p:cNvPicPr/>
          <p:nvPr/>
        </p:nvPicPr>
        <p:blipFill>
          <a:blip r:embed="rId3">
            <a:lum bright="-20000" contrast="40000"/>
          </a:blip>
          <a:srcRect l="41131" t="30250" r="40449" b="53562"/>
          <a:stretch>
            <a:fillRect/>
          </a:stretch>
        </p:blipFill>
        <p:spPr bwMode="auto">
          <a:xfrm>
            <a:off x="4648200" y="2743200"/>
            <a:ext cx="2209800" cy="1371600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upport"/>
          <p:cNvPicPr/>
          <p:nvPr/>
        </p:nvPicPr>
        <p:blipFill>
          <a:blip r:embed="rId4">
            <a:lum contrast="6000"/>
          </a:blip>
          <a:srcRect l="57105" t="58279" r="24472" b="6955"/>
          <a:stretch>
            <a:fillRect/>
          </a:stretch>
        </p:blipFill>
        <p:spPr bwMode="auto">
          <a:xfrm>
            <a:off x="7086600" y="2438400"/>
            <a:ext cx="1676400" cy="3962400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FAÇADE STUDY- PRECAST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PANEL SELECETION</a:t>
            </a:r>
          </a:p>
          <a:p>
            <a:pPr lvl="1"/>
            <a:r>
              <a:rPr lang="en-US" sz="1800" b="1" smtClean="0"/>
              <a:t>Repetitive panel layout selected </a:t>
            </a:r>
          </a:p>
          <a:p>
            <a:pPr lvl="1"/>
            <a:r>
              <a:rPr lang="en-US" sz="1800" b="1" smtClean="0"/>
              <a:t>30’-8 1/8” x 13’-8” panel typical (1 Bay x 1 Story)</a:t>
            </a:r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r>
              <a:rPr lang="en-US" sz="2000" b="1" smtClean="0"/>
              <a:t>AESTHETIC CONSIDERATIONS</a:t>
            </a:r>
          </a:p>
          <a:p>
            <a:pPr lvl="1"/>
            <a:r>
              <a:rPr lang="en-US" sz="1800" b="1" smtClean="0"/>
              <a:t>Not high priority for this application</a:t>
            </a:r>
          </a:p>
          <a:p>
            <a:pPr lvl="1"/>
            <a:r>
              <a:rPr lang="en-US" sz="1800" b="1" smtClean="0"/>
              <a:t>Aesthetic enhancements can account for large percent of total cost</a:t>
            </a:r>
          </a:p>
          <a:p>
            <a:pPr lvl="2"/>
            <a:r>
              <a:rPr lang="en-US" sz="1600" b="1" smtClean="0">
                <a:solidFill>
                  <a:srgbClr val="FF0000"/>
                </a:solidFill>
              </a:rPr>
              <a:t>Aggregate    5-20%</a:t>
            </a:r>
          </a:p>
          <a:p>
            <a:pPr lvl="2"/>
            <a:r>
              <a:rPr lang="en-US" sz="1600" b="1" smtClean="0">
                <a:solidFill>
                  <a:srgbClr val="FF0000"/>
                </a:solidFill>
              </a:rPr>
              <a:t>Cement	     4-8%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op_wall-30.jpg"/>
          <p:cNvPicPr>
            <a:picLocks noChangeAspect="1"/>
          </p:cNvPicPr>
          <p:nvPr/>
        </p:nvPicPr>
        <p:blipFill>
          <a:blip r:embed="rId3"/>
          <a:srcRect l="20093" t="3333" b="10000"/>
          <a:stretch>
            <a:fillRect/>
          </a:stretch>
        </p:blipFill>
        <p:spPr>
          <a:xfrm>
            <a:off x="6324600" y="2057400"/>
            <a:ext cx="1376363" cy="2092325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op_Philips-Comm-Walls.jpg"/>
          <p:cNvPicPr>
            <a:picLocks noChangeAspect="1"/>
          </p:cNvPicPr>
          <p:nvPr/>
        </p:nvPicPr>
        <p:blipFill>
          <a:blip r:embed="rId4"/>
          <a:srcRect t="6000" b="26000"/>
          <a:stretch>
            <a:fillRect/>
          </a:stretch>
        </p:blipFill>
        <p:spPr>
          <a:xfrm>
            <a:off x="4572000" y="4953000"/>
            <a:ext cx="3200400" cy="1484313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FAÇADE STUDY- PRECAST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 smtClean="0"/>
              <a:t>FIRE RESISTANCE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sz="1800" b="1" dirty="0" smtClean="0"/>
              <a:t>Used to determine panel thickness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sz="1800" b="1" dirty="0" smtClean="0"/>
              <a:t>Sand-Lightweight Concrete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sz="1800" b="1" dirty="0" smtClean="0"/>
              <a:t>Original design called for façade to act as two-hour fire barrier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1800" b="1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1800" b="1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1800" b="1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1800" b="1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1800" b="1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1800" b="1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1800" b="1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1800" b="1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sz="1800" b="1" dirty="0" smtClean="0"/>
          </a:p>
          <a:p>
            <a:pPr marL="658368" lvl="1" indent="-246888" algn="ctr" fontAlgn="auto">
              <a:spcAft>
                <a:spcPts val="0"/>
              </a:spcAft>
              <a:buFont typeface="Georgia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3.76 ”       4” THICK PANEL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ire chart"/>
          <p:cNvPicPr/>
          <p:nvPr/>
        </p:nvPicPr>
        <p:blipFill>
          <a:blip r:embed="rId3">
            <a:lum bright="6000"/>
          </a:blip>
          <a:srcRect l="64102" t="33087" b="34265"/>
          <a:stretch>
            <a:fillRect/>
          </a:stretch>
        </p:blipFill>
        <p:spPr bwMode="auto">
          <a:xfrm>
            <a:off x="2286000" y="3505200"/>
            <a:ext cx="2057400" cy="2438400"/>
          </a:xfrm>
          <a:prstGeom prst="rect">
            <a:avLst/>
          </a:prstGeom>
          <a:ln w="127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fire ratings"/>
          <p:cNvPicPr/>
          <p:nvPr/>
        </p:nvPicPr>
        <p:blipFill>
          <a:blip r:embed="rId4"/>
          <a:srcRect l="33333" t="14000" r="26788" b="70592"/>
          <a:stretch>
            <a:fillRect/>
          </a:stretch>
        </p:blipFill>
        <p:spPr bwMode="auto">
          <a:xfrm>
            <a:off x="4800600" y="3886200"/>
            <a:ext cx="2438400" cy="1371600"/>
          </a:xfrm>
          <a:prstGeom prst="rect">
            <a:avLst/>
          </a:prstGeom>
          <a:ln w="127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800600" y="4800600"/>
            <a:ext cx="2362200" cy="1524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72200" y="4800600"/>
            <a:ext cx="304800" cy="1524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962400" y="6172200"/>
            <a:ext cx="3048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FAÇADE STUDY- PRECAST DESIGN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CONNECTIONS</a:t>
            </a:r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>
              <a:buFont typeface="Georgia" pitchFamily="18" charset="0"/>
              <a:buNone/>
            </a:pPr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  <a:p>
            <a:pPr lvl="1"/>
            <a:endParaRPr lang="en-US" sz="1800" b="1" smtClean="0"/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76600" y="2362200"/>
            <a:ext cx="2438400" cy="990600"/>
          </a:xfrm>
          <a:prstGeom prst="rect">
            <a:avLst/>
          </a:prstGeom>
          <a:solidFill>
            <a:schemeClr val="tx1">
              <a:lumMod val="75000"/>
              <a:alpha val="1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528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86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52800" y="2438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9600" y="2438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2438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9" name="TextBox 20"/>
          <p:cNvSpPr txBox="1">
            <a:spLocks noChangeArrowheads="1"/>
          </p:cNvSpPr>
          <p:nvPr/>
        </p:nvSpPr>
        <p:spPr bwMode="auto">
          <a:xfrm>
            <a:off x="3657600" y="2667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TYPICAL PANEL</a:t>
            </a:r>
          </a:p>
        </p:txBody>
      </p:sp>
      <p:pic>
        <p:nvPicPr>
          <p:cNvPr id="22" name="Picture 21" descr="db2"/>
          <p:cNvPicPr/>
          <p:nvPr/>
        </p:nvPicPr>
        <p:blipFill>
          <a:blip r:embed="rId3"/>
          <a:srcRect l="82998" t="57490" b="26425"/>
          <a:stretch>
            <a:fillRect/>
          </a:stretch>
        </p:blipFill>
        <p:spPr bwMode="auto">
          <a:xfrm>
            <a:off x="914400" y="3886200"/>
            <a:ext cx="1752600" cy="1676400"/>
          </a:xfrm>
          <a:prstGeom prst="rect">
            <a:avLst/>
          </a:prstGeom>
          <a:ln w="127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lateral conn"/>
          <p:cNvPicPr/>
          <p:nvPr/>
        </p:nvPicPr>
        <p:blipFill>
          <a:blip r:embed="rId4">
            <a:lum contrast="-10000"/>
          </a:blip>
          <a:srcRect l="82051" t="49859" b="37115"/>
          <a:stretch>
            <a:fillRect/>
          </a:stretch>
        </p:blipFill>
        <p:spPr bwMode="auto">
          <a:xfrm>
            <a:off x="3733800" y="3886200"/>
            <a:ext cx="1676400" cy="1676400"/>
          </a:xfrm>
          <a:prstGeom prst="rect">
            <a:avLst/>
          </a:prstGeom>
          <a:ln w="127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tieback2"/>
          <p:cNvPicPr/>
          <p:nvPr/>
        </p:nvPicPr>
        <p:blipFill>
          <a:blip r:embed="rId5">
            <a:lum contrast="-10000"/>
          </a:blip>
          <a:srcRect l="28200" t="52072" r="52563" b="33176"/>
          <a:stretch>
            <a:fillRect/>
          </a:stretch>
        </p:blipFill>
        <p:spPr bwMode="auto">
          <a:xfrm>
            <a:off x="6400800" y="3886200"/>
            <a:ext cx="1600200" cy="1676400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6" name="Straight Arrow Connector 25"/>
          <p:cNvCxnSpPr>
            <a:stCxn id="12" idx="2"/>
          </p:cNvCxnSpPr>
          <p:nvPr/>
        </p:nvCxnSpPr>
        <p:spPr>
          <a:xfrm rot="10800000" flipV="1">
            <a:off x="1981200" y="3200400"/>
            <a:ext cx="13716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2"/>
          </p:cNvCxnSpPr>
          <p:nvPr/>
        </p:nvCxnSpPr>
        <p:spPr>
          <a:xfrm rot="16200000" flipH="1">
            <a:off x="5181600" y="2971800"/>
            <a:ext cx="99060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4953000" y="3581400"/>
            <a:ext cx="8382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91200" y="3581400"/>
            <a:ext cx="9144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3400" y="56388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rbel" pitchFamily="34" charset="0"/>
              </a:rPr>
              <a:t>DIRECT BEARING CONNECTION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124200" y="56388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rbel" pitchFamily="34" charset="0"/>
              </a:rPr>
              <a:t>LATERAL TIE-BACK</a:t>
            </a:r>
          </a:p>
          <a:p>
            <a:pPr algn="ctr"/>
            <a:r>
              <a:rPr lang="en-US">
                <a:latin typeface="Corbel" pitchFamily="34" charset="0"/>
              </a:rPr>
              <a:t>CONNECTION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867400" y="56388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rbel" pitchFamily="34" charset="0"/>
              </a:rPr>
              <a:t>LATERAL TIE-BACK</a:t>
            </a:r>
          </a:p>
          <a:p>
            <a:pPr algn="ctr"/>
            <a:r>
              <a:rPr lang="en-US">
                <a:latin typeface="Corbel" pitchFamily="34" charset="0"/>
              </a:rPr>
              <a:t>CONNECTION @ </a:t>
            </a:r>
          </a:p>
          <a:p>
            <a:pPr algn="ctr"/>
            <a:r>
              <a:rPr lang="en-US">
                <a:latin typeface="Corbel" pitchFamily="34" charset="0"/>
              </a:rPr>
              <a:t>SHEAR WALL</a:t>
            </a:r>
          </a:p>
        </p:txBody>
      </p:sp>
      <p:sp>
        <p:nvSpPr>
          <p:cNvPr id="4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FAÇADE STUDY- PRECAST DESIGN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727" t="21990" r="5727" b="32195"/>
          <a:stretch>
            <a:fillRect/>
          </a:stretch>
        </p:blipFill>
        <p:spPr>
          <a:xfrm>
            <a:off x="606425" y="2133600"/>
            <a:ext cx="7854950" cy="3048000"/>
          </a:xfrm>
          <a:ln w="12700" cap="sq">
            <a:solidFill>
              <a:schemeClr val="tx1">
                <a:lumMod val="50000"/>
              </a:schemeClr>
            </a:solidFill>
          </a:ln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26" name="TextBox 24"/>
          <p:cNvSpPr txBox="1">
            <a:spLocks noChangeArrowheads="1"/>
          </p:cNvSpPr>
          <p:nvPr/>
        </p:nvSpPr>
        <p:spPr bwMode="auto">
          <a:xfrm>
            <a:off x="2438400" y="5410200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orbel" pitchFamily="34" charset="0"/>
              </a:rPr>
              <a:t>PANEL AND CONNECTION LAYOUT</a:t>
            </a:r>
          </a:p>
        </p:txBody>
      </p:sp>
      <p:sp>
        <p:nvSpPr>
          <p:cNvPr id="3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FAÇADE STUDY- PRECAST DESIGN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JOINT CALCULATION AND SEALANT SELECTION</a:t>
            </a:r>
          </a:p>
          <a:p>
            <a:pPr lvl="1"/>
            <a:r>
              <a:rPr lang="en-US" sz="1800" b="1" smtClean="0">
                <a:solidFill>
                  <a:srgbClr val="FF0000"/>
                </a:solidFill>
              </a:rPr>
              <a:t>One-stage recessed joints selected</a:t>
            </a:r>
          </a:p>
          <a:p>
            <a:pPr lvl="1"/>
            <a:r>
              <a:rPr lang="en-US" sz="1800" b="1" smtClean="0">
                <a:solidFill>
                  <a:srgbClr val="FF0000"/>
                </a:solidFill>
              </a:rPr>
              <a:t>Thermal expansion requires 1” wide joints</a:t>
            </a:r>
          </a:p>
          <a:p>
            <a:pPr lvl="1"/>
            <a:r>
              <a:rPr lang="en-US" sz="1800" b="1" smtClean="0">
                <a:solidFill>
                  <a:srgbClr val="FF0000"/>
                </a:solidFill>
              </a:rPr>
              <a:t>Two-Component Polyurethane sealant selected</a:t>
            </a:r>
          </a:p>
          <a:p>
            <a:pPr lvl="2"/>
            <a:r>
              <a:rPr lang="en-US" sz="1600" b="1" smtClean="0">
                <a:solidFill>
                  <a:srgbClr val="FF0000"/>
                </a:solidFill>
              </a:rPr>
              <a:t>25% Extensibility</a:t>
            </a:r>
          </a:p>
          <a:p>
            <a:pPr lvl="2"/>
            <a:r>
              <a:rPr lang="en-US" sz="1600" b="1" smtClean="0">
                <a:solidFill>
                  <a:srgbClr val="FF0000"/>
                </a:solidFill>
              </a:rPr>
              <a:t>Very good weather resistance</a:t>
            </a:r>
          </a:p>
          <a:p>
            <a:pPr lvl="2"/>
            <a:endParaRPr lang="en-US" sz="1600" b="1" smtClean="0">
              <a:solidFill>
                <a:srgbClr val="FF0000"/>
              </a:solidFill>
            </a:endParaRP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joint profile"/>
          <p:cNvPicPr/>
          <p:nvPr/>
        </p:nvPicPr>
        <p:blipFill>
          <a:blip r:embed="rId3">
            <a:lum contrast="-10000"/>
          </a:blip>
          <a:srcRect l="2562" t="11197" r="67949" b="69003"/>
          <a:stretch>
            <a:fillRect/>
          </a:stretch>
        </p:blipFill>
        <p:spPr bwMode="auto">
          <a:xfrm>
            <a:off x="1905000" y="4267200"/>
            <a:ext cx="2286000" cy="2057400"/>
          </a:xfrm>
          <a:prstGeom prst="rect">
            <a:avLst/>
          </a:prstGeom>
          <a:ln w="127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joint profile"/>
          <p:cNvPicPr/>
          <p:nvPr/>
        </p:nvPicPr>
        <p:blipFill>
          <a:blip r:embed="rId3">
            <a:lum contrast="-10000"/>
          </a:blip>
          <a:srcRect l="2562" t="31822" r="67949" b="50853"/>
          <a:stretch>
            <a:fillRect/>
          </a:stretch>
        </p:blipFill>
        <p:spPr bwMode="auto">
          <a:xfrm>
            <a:off x="5105400" y="4267200"/>
            <a:ext cx="2209800" cy="2057400"/>
          </a:xfrm>
          <a:prstGeom prst="rect">
            <a:avLst/>
          </a:prstGeom>
          <a:ln w="127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CONSTRUCTION INVESTIGATION-</a:t>
            </a:r>
            <a:endParaRPr lang="en-US" sz="4000" dirty="0"/>
          </a:p>
        </p:txBody>
      </p:sp>
      <p:sp>
        <p:nvSpPr>
          <p:cNvPr id="3277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/>
            <a:r>
              <a:rPr lang="en-US" sz="2800" b="1" smtClean="0"/>
              <a:t>Cost, Schedule, and Site Layout</a:t>
            </a:r>
          </a:p>
        </p:txBody>
      </p:sp>
      <p:pic>
        <p:nvPicPr>
          <p:cNvPr id="6" name="Picture 5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400" smtClean="0"/>
              <a:t>CONSTRUCTION INVESTIGATION- COST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305800" cy="3977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49723"/>
                <a:gridCol w="2689077"/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EXISTING STEEL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REDESIGNED CONCRETE STRUCTURE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GRAVITY/LATERAL SYSTEM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W-Shape</a:t>
                      </a:r>
                      <a:r>
                        <a:rPr lang="en-US" sz="1600" baseline="0" dirty="0" smtClean="0"/>
                        <a:t> Steel Columns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Reinf</a:t>
                      </a:r>
                      <a:r>
                        <a:rPr lang="en-US" sz="1600" dirty="0" smtClean="0"/>
                        <a:t>.</a:t>
                      </a:r>
                      <a:r>
                        <a:rPr lang="en-US" sz="1600" baseline="0" dirty="0" smtClean="0"/>
                        <a:t> Concrete Columns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W-Shape Steel 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Reinf</a:t>
                      </a:r>
                      <a:r>
                        <a:rPr lang="en-US" sz="1600" dirty="0" smtClean="0"/>
                        <a:t>. Concrete</a:t>
                      </a:r>
                      <a:r>
                        <a:rPr lang="en-US" sz="1600" baseline="0" dirty="0" smtClean="0"/>
                        <a:t> Shear Walls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W-Shape Steel Braces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Concrete Shear Caps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Steel Studs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FLOOR</a:t>
                      </a:r>
                      <a:r>
                        <a:rPr lang="en-US" sz="1600" b="1" baseline="0" dirty="0" smtClean="0"/>
                        <a:t> SYSTEM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Steel Decking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 Weight Concrete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Lightweight Concrete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Post-Tensioning</a:t>
                      </a:r>
                      <a:r>
                        <a:rPr lang="en-US" sz="1600" baseline="0" dirty="0" smtClean="0"/>
                        <a:t> Cables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WWM Reinforcing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REAR FAÇADE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Reinforced</a:t>
                      </a:r>
                      <a:r>
                        <a:rPr lang="en-US" sz="1600" baseline="0" dirty="0" smtClean="0"/>
                        <a:t> 8” CMU Wall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Architectural Precast</a:t>
                      </a:r>
                      <a:r>
                        <a:rPr lang="en-US" sz="1600" baseline="0" dirty="0" smtClean="0"/>
                        <a:t> Wall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FOUNDATION MODIFICATION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Additional Piles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400" smtClean="0"/>
              <a:t>CONSTRUCTION INVESTIGATION- COST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2590800"/>
          <a:ext cx="8305800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49723"/>
                <a:gridCol w="2689077"/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EXISTING STEEL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REDESIGNED CONCRETE STRUCTURE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GRAVITY/LATERAL SYSTEM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-204.32%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FLOOR</a:t>
                      </a:r>
                      <a:r>
                        <a:rPr lang="en-US" sz="1600" b="1" baseline="0" dirty="0" smtClean="0"/>
                        <a:t> SYSTEM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+106.55%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REAR FAÇADE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-33.50%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FOUNDATION MODIFICATION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+$36,000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 COMPARABLE COST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-22.50%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EXISTING BUILDING DATA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smtClean="0"/>
              <a:t>General Data:</a:t>
            </a:r>
          </a:p>
          <a:p>
            <a:pPr lvl="1"/>
            <a:r>
              <a:rPr lang="en-US" sz="1800" b="1" smtClean="0"/>
              <a:t>Size: 81,801 SF (14,688 Retail, 67,133 Office)</a:t>
            </a:r>
          </a:p>
          <a:p>
            <a:pPr lvl="1"/>
            <a:r>
              <a:rPr lang="en-US" sz="1800" b="1" smtClean="0"/>
              <a:t>Height: 5 stories – 73’-4” tall</a:t>
            </a:r>
          </a:p>
          <a:p>
            <a:pPr lvl="1"/>
            <a:r>
              <a:rPr lang="en-US" sz="1800" b="1" smtClean="0"/>
              <a:t>Cost:  9.5 Million Dollars</a:t>
            </a:r>
          </a:p>
          <a:p>
            <a:pPr lvl="1">
              <a:buFont typeface="Georgia" pitchFamily="18" charset="0"/>
              <a:buNone/>
            </a:pPr>
            <a:endParaRPr lang="en-US" sz="1800" b="1" smtClean="0"/>
          </a:p>
          <a:p>
            <a:r>
              <a:rPr lang="en-US" sz="2000" b="1" smtClean="0"/>
              <a:t>Structural:</a:t>
            </a:r>
          </a:p>
          <a:p>
            <a:pPr lvl="1"/>
            <a:r>
              <a:rPr lang="en-US" sz="1800" b="1" smtClean="0"/>
              <a:t>6-1/4” LWC composite slab</a:t>
            </a:r>
          </a:p>
          <a:p>
            <a:pPr lvl="1"/>
            <a:r>
              <a:rPr lang="en-US" sz="1800" b="1" smtClean="0"/>
              <a:t>Steel Braced and Moment Frame,</a:t>
            </a:r>
          </a:p>
          <a:p>
            <a:pPr lvl="1">
              <a:buFont typeface="Georgia" pitchFamily="18" charset="0"/>
              <a:buNone/>
            </a:pPr>
            <a:r>
              <a:rPr lang="en-US" sz="1800" b="1" smtClean="0"/>
              <a:t>	and Masonry Shear Wall Lateral systems</a:t>
            </a:r>
          </a:p>
          <a:p>
            <a:pPr lvl="1"/>
            <a:r>
              <a:rPr lang="en-US" sz="1800" b="1" smtClean="0"/>
              <a:t>14” sq. precast prestressed concrete piles</a:t>
            </a:r>
          </a:p>
          <a:p>
            <a:pPr lvl="1"/>
            <a:r>
              <a:rPr lang="en-US" sz="1800" b="1" smtClean="0"/>
              <a:t>4” expansion joint running length of building</a:t>
            </a:r>
          </a:p>
          <a:p>
            <a:pPr lvl="1">
              <a:buFont typeface="Georgia" pitchFamily="18" charset="0"/>
              <a:buNone/>
            </a:pPr>
            <a:r>
              <a:rPr lang="en-US" sz="1800" b="1" smtClean="0"/>
              <a:t>      separating adjacent parking structure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truc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905000"/>
            <a:ext cx="1824038" cy="1295400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7031" t="30208" r="7813" b="36458"/>
          <a:stretch>
            <a:fillRect/>
          </a:stretch>
        </p:blipFill>
        <p:spPr bwMode="auto">
          <a:xfrm>
            <a:off x="4038600" y="3276600"/>
            <a:ext cx="4724400" cy="1239838"/>
          </a:xfrm>
          <a:prstGeom prst="rect">
            <a:avLst/>
          </a:prstGeom>
          <a:ln w="127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 l="38281" t="14583" r="39063" b="18750"/>
          <a:stretch>
            <a:fillRect/>
          </a:stretch>
        </p:blipFill>
        <p:spPr bwMode="auto">
          <a:xfrm>
            <a:off x="5638800" y="4114800"/>
            <a:ext cx="1125538" cy="2486025"/>
          </a:xfrm>
          <a:prstGeom prst="rect">
            <a:avLst/>
          </a:prstGeom>
          <a:ln w="127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/>
          <a:srcRect l="28906" t="14583" r="28125" b="19792"/>
          <a:stretch>
            <a:fillRect/>
          </a:stretch>
        </p:blipFill>
        <p:spPr bwMode="auto">
          <a:xfrm>
            <a:off x="6858000" y="4114800"/>
            <a:ext cx="2062163" cy="2514600"/>
          </a:xfrm>
          <a:prstGeom prst="rect">
            <a:avLst/>
          </a:prstGeom>
          <a:ln w="127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Arrow Connector 14"/>
          <p:cNvCxnSpPr/>
          <p:nvPr/>
        </p:nvCxnSpPr>
        <p:spPr>
          <a:xfrm rot="5400000">
            <a:off x="6134100" y="3695700"/>
            <a:ext cx="609600" cy="2286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810500" y="3619500"/>
            <a:ext cx="685800" cy="6096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400" smtClean="0"/>
              <a:t>CONSTRUCTION INVESTIGATION- SITE LAYOUT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1498" t="13179" r="32819" b="21623"/>
          <a:stretch>
            <a:fillRect/>
          </a:stretch>
        </p:blipFill>
        <p:spPr>
          <a:xfrm>
            <a:off x="2971800" y="2057400"/>
            <a:ext cx="3276600" cy="4489450"/>
          </a:xfrm>
          <a:ln w="12700" cap="sq"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00800" y="54102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rbel" pitchFamily="34" charset="0"/>
              </a:rPr>
              <a:t>STAGGING AREA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24600" y="4114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rbel" pitchFamily="34" charset="0"/>
              </a:rPr>
              <a:t>SITE TRAILERS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4191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latin typeface="Corbel" pitchFamily="34" charset="0"/>
              </a:rPr>
              <a:t>TEMPORARY ROAD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46482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latin typeface="Corbel" pitchFamily="34" charset="0"/>
              </a:rPr>
              <a:t>DUMPSTERS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51816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latin typeface="Corbel" pitchFamily="34" charset="0"/>
              </a:rPr>
              <a:t>PUMP TRUCK/</a:t>
            </a:r>
          </a:p>
          <a:p>
            <a:pPr algn="r"/>
            <a:r>
              <a:rPr lang="en-US" b="1">
                <a:latin typeface="Corbel" pitchFamily="34" charset="0"/>
              </a:rPr>
              <a:t>CRANE</a:t>
            </a:r>
          </a:p>
        </p:txBody>
      </p:sp>
      <p:cxnSp>
        <p:nvCxnSpPr>
          <p:cNvPr id="18" name="Straight Arrow Connector 17"/>
          <p:cNvCxnSpPr>
            <a:stCxn id="12" idx="1"/>
          </p:cNvCxnSpPr>
          <p:nvPr/>
        </p:nvCxnSpPr>
        <p:spPr>
          <a:xfrm rot="10800000" flipV="1">
            <a:off x="5486400" y="4298950"/>
            <a:ext cx="838200" cy="4254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</p:cNvCxnSpPr>
          <p:nvPr/>
        </p:nvCxnSpPr>
        <p:spPr>
          <a:xfrm rot="10800000">
            <a:off x="5181600" y="5181600"/>
            <a:ext cx="1219200" cy="4127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</p:cNvCxnSpPr>
          <p:nvPr/>
        </p:nvCxnSpPr>
        <p:spPr>
          <a:xfrm flipV="1">
            <a:off x="2743200" y="5410200"/>
            <a:ext cx="1447800" cy="952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3"/>
          </p:cNvCxnSpPr>
          <p:nvPr/>
        </p:nvCxnSpPr>
        <p:spPr>
          <a:xfrm>
            <a:off x="2743200" y="4832350"/>
            <a:ext cx="1676400" cy="2730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3"/>
          </p:cNvCxnSpPr>
          <p:nvPr/>
        </p:nvCxnSpPr>
        <p:spPr>
          <a:xfrm>
            <a:off x="2743200" y="4375150"/>
            <a:ext cx="1752600" cy="2730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400" smtClean="0"/>
              <a:t>CONSTRUCTION INVESTIGATION-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endParaRPr lang="en-US" sz="2000" b="1" smtClean="0">
              <a:solidFill>
                <a:srgbClr val="FF0000"/>
              </a:solidFill>
            </a:endParaRPr>
          </a:p>
          <a:p>
            <a:endParaRPr lang="en-US" sz="2000" b="1" smtClean="0">
              <a:solidFill>
                <a:srgbClr val="FF0000"/>
              </a:solidFill>
            </a:endParaRPr>
          </a:p>
          <a:p>
            <a:endParaRPr lang="en-US" sz="2000" b="1" smtClean="0">
              <a:solidFill>
                <a:srgbClr val="FF0000"/>
              </a:solidFill>
            </a:endParaRPr>
          </a:p>
          <a:p>
            <a:endParaRPr lang="en-US" sz="2000" b="1" smtClean="0">
              <a:solidFill>
                <a:srgbClr val="FF0000"/>
              </a:solidFill>
            </a:endParaRPr>
          </a:p>
          <a:p>
            <a:endParaRPr lang="en-US" sz="2000" b="1" smtClean="0">
              <a:solidFill>
                <a:srgbClr val="FF0000"/>
              </a:solidFill>
            </a:endParaRPr>
          </a:p>
          <a:p>
            <a:endParaRPr lang="en-US" sz="2000" b="1" smtClean="0">
              <a:solidFill>
                <a:srgbClr val="FF0000"/>
              </a:solidFill>
            </a:endParaRPr>
          </a:p>
          <a:p>
            <a:endParaRPr lang="en-US" sz="2000" b="1" smtClean="0">
              <a:solidFill>
                <a:srgbClr val="FF0000"/>
              </a:solidFill>
            </a:endParaRPr>
          </a:p>
          <a:p>
            <a:endParaRPr lang="en-US" sz="2000" b="1" smtClean="0">
              <a:solidFill>
                <a:srgbClr val="FF0000"/>
              </a:solidFill>
            </a:endParaRPr>
          </a:p>
          <a:p>
            <a:endParaRPr lang="en-US" sz="2000" b="1" smtClean="0">
              <a:solidFill>
                <a:srgbClr val="FF0000"/>
              </a:solidFill>
            </a:endParaRPr>
          </a:p>
          <a:p>
            <a:r>
              <a:rPr lang="en-US" sz="2000" b="1" smtClean="0">
                <a:solidFill>
                  <a:srgbClr val="FF0000"/>
                </a:solidFill>
              </a:rPr>
              <a:t>17 days total per floor X 5 floors @ 3 days overlap = 73 days </a:t>
            </a:r>
          </a:p>
          <a:p>
            <a:r>
              <a:rPr lang="en-US" sz="2000" b="1" smtClean="0">
                <a:solidFill>
                  <a:srgbClr val="FF0000"/>
                </a:solidFill>
              </a:rPr>
              <a:t>21 + 73 days = 94 total days or approximately 19 weeks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457200" y="2249488"/>
          <a:ext cx="8229600" cy="2951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1066800"/>
                <a:gridCol w="36576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COMPONENT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PROCEDURE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DURATION</a:t>
                      </a:r>
                    </a:p>
                    <a:p>
                      <a:pPr algn="ctr"/>
                      <a:r>
                        <a:rPr lang="en-US" sz="1600" dirty="0" smtClean="0"/>
                        <a:t>(DAYS/FL)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Detailing/ Shop</a:t>
                      </a:r>
                      <a:r>
                        <a:rPr lang="en-US" sz="1400" baseline="0" dirty="0" smtClean="0"/>
                        <a:t> Drawings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Completion/ Approval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 (total)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Columns</a:t>
                      </a:r>
                      <a:r>
                        <a:rPr lang="en-US" sz="1400" baseline="0" dirty="0" smtClean="0"/>
                        <a:t>/ Shear Walls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Formwork/ Reinforcing / Pouring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Curing/ Stripping of Formwork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Formwork/ Reinforcing/ Pouring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Stressing Tendons/ Stripping</a:t>
                      </a:r>
                      <a:r>
                        <a:rPr lang="en-US" sz="1400" baseline="0" dirty="0" smtClean="0"/>
                        <a:t> of Formwork/ </a:t>
                      </a:r>
                    </a:p>
                    <a:p>
                      <a:r>
                        <a:rPr lang="en-US" sz="1400" baseline="0" dirty="0" smtClean="0"/>
                        <a:t>Re-shoring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THESIS OBJECTIVES- CONCLUSION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STRUCTURAL DEPTH -		</a:t>
            </a:r>
            <a:r>
              <a:rPr lang="en-US" sz="1800" b="1" smtClean="0">
                <a:solidFill>
                  <a:srgbClr val="FF0000"/>
                </a:solidFill>
              </a:rPr>
              <a:t>achieve efficiency of  the steel 					design using a concrete-based 					structure</a:t>
            </a:r>
          </a:p>
          <a:p>
            <a:endParaRPr lang="en-US" sz="1800" b="1" smtClean="0"/>
          </a:p>
          <a:p>
            <a:r>
              <a:rPr lang="en-US" sz="2000" b="1" smtClean="0"/>
              <a:t>ARCHITECTURAL FAÇADE -		</a:t>
            </a:r>
            <a:r>
              <a:rPr lang="en-US" sz="1800" b="1" smtClean="0">
                <a:solidFill>
                  <a:srgbClr val="FF0000"/>
                </a:solidFill>
              </a:rPr>
              <a:t>determine and design the most </a:t>
            </a:r>
            <a:r>
              <a:rPr lang="en-US" sz="2000" b="1" smtClean="0"/>
              <a:t>STUDY BREADTH </a:t>
            </a:r>
            <a:r>
              <a:rPr lang="en-US" sz="1800" b="1" smtClean="0"/>
              <a:t>			</a:t>
            </a:r>
            <a:r>
              <a:rPr lang="en-US" sz="1800" b="1" smtClean="0">
                <a:solidFill>
                  <a:srgbClr val="FF0000"/>
                </a:solidFill>
              </a:rPr>
              <a:t>efficient 	wall system for the rear 					façade</a:t>
            </a:r>
          </a:p>
          <a:p>
            <a:endParaRPr lang="en-US" sz="1800" b="1" smtClean="0"/>
          </a:p>
          <a:p>
            <a:r>
              <a:rPr lang="en-US" sz="2000" b="1" smtClean="0"/>
              <a:t>CONSTRUCTION INVESTIGATION-	</a:t>
            </a:r>
            <a:r>
              <a:rPr lang="en-US" sz="1800" b="1" smtClean="0">
                <a:solidFill>
                  <a:srgbClr val="FF0000"/>
                </a:solidFill>
              </a:rPr>
              <a:t>determine effects of  the concrete </a:t>
            </a:r>
            <a:r>
              <a:rPr lang="en-US" sz="2000" b="1" smtClean="0"/>
              <a:t>BREADTH</a:t>
            </a:r>
            <a:r>
              <a:rPr lang="en-US" sz="1800" b="1" smtClean="0"/>
              <a:t>				</a:t>
            </a:r>
            <a:r>
              <a:rPr lang="en-US" sz="1800" b="1" smtClean="0">
                <a:solidFill>
                  <a:srgbClr val="FF0000"/>
                </a:solidFill>
              </a:rPr>
              <a:t>redesign in terms of cost, 						schedule, and site layout</a:t>
            </a:r>
            <a:r>
              <a:rPr lang="en-US" sz="2000" b="1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sz="2000" b="1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sz="2000" b="1" smtClean="0"/>
              <a:t>     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2209800"/>
            <a:ext cx="8001000" cy="990600"/>
          </a:xfrm>
          <a:prstGeom prst="roundRect">
            <a:avLst/>
          </a:prstGeom>
          <a:solidFill>
            <a:srgbClr val="13B507">
              <a:alpha val="20000"/>
            </a:srgbClr>
          </a:solidFill>
          <a:ln>
            <a:solidFill>
              <a:srgbClr val="13B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" y="3429000"/>
            <a:ext cx="8001000" cy="990600"/>
          </a:xfrm>
          <a:prstGeom prst="roundRect">
            <a:avLst/>
          </a:prstGeom>
          <a:solidFill>
            <a:srgbClr val="13B507">
              <a:alpha val="20000"/>
            </a:srgbClr>
          </a:solidFill>
          <a:ln>
            <a:solidFill>
              <a:srgbClr val="13B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3400" y="4648200"/>
            <a:ext cx="8001000" cy="1066800"/>
          </a:xfrm>
          <a:prstGeom prst="roundRect">
            <a:avLst/>
          </a:prstGeom>
          <a:solidFill>
            <a:srgbClr val="13B507">
              <a:alpha val="20000"/>
            </a:srgbClr>
          </a:solidFill>
          <a:ln>
            <a:solidFill>
              <a:srgbClr val="13B5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 descr="4OGLCAIZP0TKCA5AM316CA76BMXRCA5P4X6SCATLBVA0CAOAVY2XCA1NMU7SCA73JDQ6CA9CVJ5BCARI65Y5CA30G2VPCAUZW25VCA48F4G5CARH6YI7CAEIM0IXCAJB764VCAUPU6MJCAUFVV5XCAOG3AU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09800"/>
            <a:ext cx="971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OGLCAIZP0TKCA5AM316CA76BMXRCA5P4X6SCATLBVA0CAOAVY2XCA1NMU7SCA73JDQ6CA9CVJ5BCARI65Y5CA30G2VPCAUZW25VCA48F4G5CARH6YI7CAEIM0IXCAJB764VCAUPU6MJCAUFVV5XCAOG3AU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429000"/>
            <a:ext cx="971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4OGLCAIZP0TKCA5AM316CA76BMXRCA5P4X6SCATLBVA0CAOAVY2XCA1NMU7SCA73JDQ6CA9CVJ5BCARI65Y5CA30G2VPCAUZW25VCA48F4G5CARH6YI7CAEIM0IXCAJB764VCAUPU6MJCAUFVV5XCAOG3AU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648200"/>
            <a:ext cx="971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3993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/>
            <a:endParaRPr lang="en-US" sz="2800" b="1" smtClean="0"/>
          </a:p>
        </p:txBody>
      </p:sp>
      <p:pic>
        <p:nvPicPr>
          <p:cNvPr id="6" name="Picture 5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LATERAL SYSTEM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WIND LOADING</a:t>
            </a:r>
          </a:p>
          <a:p>
            <a:pPr lvl="1"/>
            <a:r>
              <a:rPr lang="en-US" sz="1800" b="1" smtClean="0"/>
              <a:t>Rigid structure, Exposure D, Basic Wind Speed = 90 mph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375" t="20833" r="12500" b="28125"/>
          <a:stretch>
            <a:fillRect/>
          </a:stretch>
        </p:blipFill>
        <p:spPr bwMode="auto">
          <a:xfrm>
            <a:off x="3048000" y="2971800"/>
            <a:ext cx="3429000" cy="1679575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6250" t="32292" r="7031" b="37500"/>
          <a:stretch>
            <a:fillRect/>
          </a:stretch>
        </p:blipFill>
        <p:spPr bwMode="auto">
          <a:xfrm>
            <a:off x="1371600" y="4800600"/>
            <a:ext cx="6553200" cy="1711325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LATERAL SYSTEM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SEISMIC LOADING</a:t>
            </a:r>
          </a:p>
          <a:p>
            <a:pPr lvl="1"/>
            <a:r>
              <a:rPr lang="en-US" sz="1800" b="1" smtClean="0"/>
              <a:t>Site Class – D</a:t>
            </a:r>
          </a:p>
          <a:p>
            <a:pPr lvl="1"/>
            <a:r>
              <a:rPr lang="en-US" sz="1800" b="1" smtClean="0"/>
              <a:t>Seismic Design Category – B</a:t>
            </a:r>
          </a:p>
          <a:p>
            <a:pPr lvl="1"/>
            <a:r>
              <a:rPr lang="en-US" sz="1800" b="1" smtClean="0"/>
              <a:t>Importance Factor (I) – 1.0</a:t>
            </a:r>
          </a:p>
          <a:p>
            <a:pPr lvl="1"/>
            <a:r>
              <a:rPr lang="en-US" sz="1800" b="1" smtClean="0"/>
              <a:t>Seismic Resisting System – Ordinary Reinforced Concrete Shear Walls</a:t>
            </a:r>
          </a:p>
          <a:p>
            <a:pPr lvl="1"/>
            <a:r>
              <a:rPr lang="en-US" sz="1800" b="1" smtClean="0"/>
              <a:t>Response Modification Factor (R) – 4.0</a:t>
            </a:r>
          </a:p>
          <a:p>
            <a:pPr lvl="1"/>
            <a:r>
              <a:rPr lang="en-US" sz="1800" b="1" smtClean="0"/>
              <a:t>Deflection Amplification Factor (Cd) – 4.0</a:t>
            </a:r>
          </a:p>
          <a:p>
            <a:pPr lvl="1"/>
            <a:r>
              <a:rPr lang="en-US" sz="1800" b="1" smtClean="0"/>
              <a:t>Building Period – 0.6678 seconds</a:t>
            </a:r>
          </a:p>
          <a:p>
            <a:pPr lvl="1"/>
            <a:r>
              <a:rPr lang="en-US" sz="1800" b="1" smtClean="0"/>
              <a:t>Seismic Response Coefficient – 0.0378</a:t>
            </a:r>
          </a:p>
          <a:p>
            <a:pPr lvl="1"/>
            <a:r>
              <a:rPr lang="en-US" sz="1800" b="1" smtClean="0"/>
              <a:t>Seismic Weight – 9,762 Kips</a:t>
            </a:r>
          </a:p>
          <a:p>
            <a:pPr lvl="1"/>
            <a:r>
              <a:rPr lang="en-US" sz="1800" b="1" smtClean="0"/>
              <a:t>Design Base Shear – 369 Kips </a:t>
            </a:r>
          </a:p>
          <a:p>
            <a:pPr lvl="1"/>
            <a:endParaRPr lang="en-US" sz="1800" b="1" smtClean="0"/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5625" t="18750" r="20313" b="27083"/>
          <a:stretch>
            <a:fillRect/>
          </a:stretch>
        </p:blipFill>
        <p:spPr bwMode="auto">
          <a:xfrm>
            <a:off x="5289550" y="4343400"/>
            <a:ext cx="3244850" cy="2057400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THESIS OBJECTIVES- INTRODUCTION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STRUCTURAL DEPTH -		</a:t>
            </a:r>
            <a:r>
              <a:rPr lang="en-US" sz="1800" b="1" smtClean="0">
                <a:solidFill>
                  <a:srgbClr val="FF0000"/>
                </a:solidFill>
              </a:rPr>
              <a:t>achieve efficiency of  the steel 					design using a concrete-based 					structure</a:t>
            </a:r>
          </a:p>
          <a:p>
            <a:endParaRPr lang="en-US" sz="1800" b="1" smtClean="0"/>
          </a:p>
          <a:p>
            <a:r>
              <a:rPr lang="en-US" sz="2000" b="1" smtClean="0"/>
              <a:t>ARCHITECTURAL FAÇADE -		</a:t>
            </a:r>
            <a:r>
              <a:rPr lang="en-US" sz="1800" b="1" smtClean="0">
                <a:solidFill>
                  <a:srgbClr val="FF0000"/>
                </a:solidFill>
              </a:rPr>
              <a:t>determine and design the most </a:t>
            </a:r>
            <a:r>
              <a:rPr lang="en-US" sz="2000" b="1" smtClean="0"/>
              <a:t>STUDY BREADTH </a:t>
            </a:r>
            <a:r>
              <a:rPr lang="en-US" sz="1800" b="1" smtClean="0"/>
              <a:t>			</a:t>
            </a:r>
            <a:r>
              <a:rPr lang="en-US" sz="1800" b="1" smtClean="0">
                <a:solidFill>
                  <a:srgbClr val="FF0000"/>
                </a:solidFill>
              </a:rPr>
              <a:t>efficient 	wall system for the rear 					façade</a:t>
            </a:r>
          </a:p>
          <a:p>
            <a:endParaRPr lang="en-US" sz="1800" b="1" smtClean="0"/>
          </a:p>
          <a:p>
            <a:r>
              <a:rPr lang="en-US" sz="2000" b="1" smtClean="0"/>
              <a:t>CONSTRUCTION INVESTIGATION-	</a:t>
            </a:r>
            <a:r>
              <a:rPr lang="en-US" sz="1800" b="1" smtClean="0">
                <a:solidFill>
                  <a:srgbClr val="FF0000"/>
                </a:solidFill>
              </a:rPr>
              <a:t>determine effects of  the concrete </a:t>
            </a:r>
            <a:r>
              <a:rPr lang="en-US" sz="2000" b="1" smtClean="0"/>
              <a:t>BREADTH</a:t>
            </a:r>
            <a:r>
              <a:rPr lang="en-US" sz="1800" b="1" smtClean="0"/>
              <a:t>				</a:t>
            </a:r>
            <a:r>
              <a:rPr lang="en-US" sz="1800" b="1" smtClean="0">
                <a:solidFill>
                  <a:srgbClr val="FF0000"/>
                </a:solidFill>
              </a:rPr>
              <a:t>redesign in terms of cost, 						schedule, and site layout</a:t>
            </a:r>
            <a:r>
              <a:rPr lang="en-US" sz="2000" b="1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sz="2000" b="1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sz="2000" b="1" smtClean="0"/>
              <a:t>     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STRUCTURAL DEPTH -</a:t>
            </a:r>
            <a:endParaRPr lang="en-US" sz="4000" dirty="0"/>
          </a:p>
        </p:txBody>
      </p:sp>
      <p:sp>
        <p:nvSpPr>
          <p:cNvPr id="819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"/>
            <a:r>
              <a:rPr lang="en-US" sz="2800" b="1" smtClean="0"/>
              <a:t>Post-Tension Concrete Redesign</a:t>
            </a:r>
          </a:p>
        </p:txBody>
      </p:sp>
      <p:pic>
        <p:nvPicPr>
          <p:cNvPr id="6" name="Picture 5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 smtClean="0"/>
              <a:t>FLOOR SYSTEM-		</a:t>
            </a:r>
            <a:r>
              <a:rPr lang="en-US" sz="1800" b="1" dirty="0" smtClean="0">
                <a:solidFill>
                  <a:srgbClr val="FF0000"/>
                </a:solidFill>
              </a:rPr>
              <a:t>design concrete floor system capable of 				spanning 30’ bays without excessive  					structural depth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1800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 smtClean="0"/>
              <a:t>COLUMN GRID-		</a:t>
            </a:r>
            <a:r>
              <a:rPr lang="en-US" sz="1800" b="1" dirty="0" smtClean="0">
                <a:solidFill>
                  <a:srgbClr val="FF0000"/>
                </a:solidFill>
              </a:rPr>
              <a:t>attempt to maintain existing column grid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1800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 smtClean="0"/>
              <a:t>LATERAL SYSTEM-		</a:t>
            </a:r>
            <a:r>
              <a:rPr lang="en-US" sz="1800" b="1" dirty="0" smtClean="0">
                <a:solidFill>
                  <a:srgbClr val="FF0000"/>
                </a:solidFill>
              </a:rPr>
              <a:t>replace steel moment/braced frames and 				CMU shear walls with concrete lateral 				elements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b="1" dirty="0" smtClean="0"/>
              <a:t>FOUNDATION SYSTEM- 	</a:t>
            </a:r>
            <a:r>
              <a:rPr lang="en-US" sz="1800" b="1" dirty="0" smtClean="0">
                <a:solidFill>
                  <a:srgbClr val="FF0000"/>
                </a:solidFill>
              </a:rPr>
              <a:t>modify existing system to support 					concrete system</a:t>
            </a:r>
            <a:endParaRPr lang="en-US" sz="1800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b="1" dirty="0" smtClean="0"/>
              <a:t>	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2000" b="1" dirty="0" smtClean="0"/>
              <a:t>     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PT FLOOR SYSTEM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30’-0” x 30’- 5 ½” typical bay</a:t>
            </a:r>
          </a:p>
          <a:p>
            <a:r>
              <a:rPr lang="en-US" sz="2000" b="1" smtClean="0"/>
              <a:t>8” thick slab </a:t>
            </a:r>
          </a:p>
          <a:p>
            <a:r>
              <a:rPr lang="en-US" sz="2000" b="1" smtClean="0"/>
              <a:t>f’c = 5,000 psi</a:t>
            </a:r>
          </a:p>
          <a:p>
            <a:r>
              <a:rPr lang="en-US" sz="2000" b="1" smtClean="0"/>
              <a:t>0.6” diameter unbonded tendons</a:t>
            </a:r>
          </a:p>
          <a:p>
            <a:r>
              <a:rPr lang="en-US" sz="2000" b="1" smtClean="0"/>
              <a:t>7.5’x7.5’x4” Column Caps for shear reinforcement</a:t>
            </a:r>
          </a:p>
          <a:p>
            <a:r>
              <a:rPr lang="en-US" sz="2000" b="1" smtClean="0"/>
              <a:t>Concrete Beams at 40’ span location		</a:t>
            </a:r>
          </a:p>
          <a:p>
            <a:pPr>
              <a:buFont typeface="Georgia" pitchFamily="18" charset="0"/>
              <a:buNone/>
            </a:pPr>
            <a:r>
              <a:rPr lang="en-US" sz="2000" b="1" smtClean="0"/>
              <a:t>     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7031" t="31250" r="7031" b="35417"/>
          <a:stretch>
            <a:fillRect/>
          </a:stretch>
        </p:blipFill>
        <p:spPr bwMode="auto">
          <a:xfrm>
            <a:off x="1143000" y="4419600"/>
            <a:ext cx="7010400" cy="2039938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PT FLOOR SYSTEM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TYPICAL TENDON LAYOUTS:		</a:t>
            </a:r>
          </a:p>
          <a:p>
            <a:pPr>
              <a:buFont typeface="Georgia" pitchFamily="18" charset="0"/>
              <a:buNone/>
            </a:pPr>
            <a:r>
              <a:rPr lang="en-US" sz="2000" b="1" smtClean="0"/>
              <a:t>     </a:t>
            </a:r>
          </a:p>
          <a:p>
            <a:pPr>
              <a:buFont typeface="Georgia" pitchFamily="18" charset="0"/>
              <a:buNone/>
            </a:pPr>
            <a:endParaRPr lang="en-US" sz="2000" b="1" smtClean="0"/>
          </a:p>
          <a:p>
            <a:pPr>
              <a:buFont typeface="Georgia" pitchFamily="18" charset="0"/>
              <a:buNone/>
            </a:pPr>
            <a:endParaRPr lang="en-US" sz="2000" b="1" smtClean="0"/>
          </a:p>
          <a:p>
            <a:pPr>
              <a:buFont typeface="Georgia" pitchFamily="18" charset="0"/>
              <a:buNone/>
            </a:pPr>
            <a:endParaRPr lang="en-US" sz="2000" b="1" smtClean="0"/>
          </a:p>
          <a:p>
            <a:pPr>
              <a:buFont typeface="Georgia" pitchFamily="18" charset="0"/>
              <a:buNone/>
            </a:pPr>
            <a:endParaRPr lang="en-US" sz="2000" b="1" smtClean="0"/>
          </a:p>
          <a:p>
            <a:pPr>
              <a:buFont typeface="Georgia" pitchFamily="18" charset="0"/>
              <a:buNone/>
            </a:pPr>
            <a:endParaRPr lang="en-US" sz="2000" b="1" smtClean="0"/>
          </a:p>
          <a:p>
            <a:pPr>
              <a:buFont typeface="Georgia" pitchFamily="18" charset="0"/>
              <a:buNone/>
            </a:pPr>
            <a:endParaRPr lang="en-US" sz="2000" b="1" smtClean="0"/>
          </a:p>
          <a:p>
            <a:pPr>
              <a:buFont typeface="Georgia" pitchFamily="18" charset="0"/>
              <a:buNone/>
            </a:pPr>
            <a:endParaRPr lang="en-US" sz="2000" b="1" smtClean="0"/>
          </a:p>
          <a:p>
            <a:pPr>
              <a:buFont typeface="Georgia" pitchFamily="18" charset="0"/>
              <a:buNone/>
            </a:pPr>
            <a:endParaRPr lang="en-US" sz="2000" b="1" smtClean="0"/>
          </a:p>
          <a:p>
            <a:pPr>
              <a:buFont typeface="Georgia" pitchFamily="18" charset="0"/>
              <a:buNone/>
            </a:pPr>
            <a:r>
              <a:rPr lang="en-US" sz="2000" b="1" smtClean="0"/>
              <a:t>		       BANDED				DISTRIBUTED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3281" t="16667" r="10938" b="22917"/>
          <a:stretch>
            <a:fillRect/>
          </a:stretch>
        </p:blipFill>
        <p:spPr bwMode="auto">
          <a:xfrm>
            <a:off x="304800" y="2971800"/>
            <a:ext cx="4205288" cy="2514600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11719" t="16667" r="11719" b="21875"/>
          <a:stretch>
            <a:fillRect/>
          </a:stretch>
        </p:blipFill>
        <p:spPr bwMode="auto">
          <a:xfrm>
            <a:off x="4648200" y="2971800"/>
            <a:ext cx="4114800" cy="2476500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sz="2800" smtClean="0"/>
              <a:t>STRUCTURAL DEPTH- COLUMN DESIGN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153400" cy="4324350"/>
          </a:xfrm>
        </p:spPr>
        <p:txBody>
          <a:bodyPr/>
          <a:lstStyle/>
          <a:p>
            <a:r>
              <a:rPr lang="en-US" sz="2000" b="1" smtClean="0"/>
              <a:t>Attempted to maintain existing column grid which provides open floor plan that is beneficial to office/ retail buildings</a:t>
            </a:r>
          </a:p>
          <a:p>
            <a:r>
              <a:rPr lang="en-US" sz="2000" b="1" smtClean="0"/>
              <a:t>Minor changes:  </a:t>
            </a:r>
            <a:r>
              <a:rPr lang="en-US" sz="2000" b="1" smtClean="0">
                <a:solidFill>
                  <a:srgbClr val="FF0000"/>
                </a:solidFill>
              </a:rPr>
              <a:t>Red Column </a:t>
            </a:r>
            <a:r>
              <a:rPr lang="en-US" sz="2000" b="1" smtClean="0"/>
              <a:t>Removed, </a:t>
            </a:r>
            <a:r>
              <a:rPr lang="en-US" sz="2000" b="1" smtClean="0">
                <a:solidFill>
                  <a:srgbClr val="00B050"/>
                </a:solidFill>
              </a:rPr>
              <a:t>Green Columns </a:t>
            </a:r>
            <a:r>
              <a:rPr lang="en-US" sz="2000" b="1" smtClean="0"/>
              <a:t>Added</a:t>
            </a:r>
          </a:p>
        </p:txBody>
      </p:sp>
      <p:pic>
        <p:nvPicPr>
          <p:cNvPr id="4" name="Picture 3" descr="bldg_m_big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538" y="609600"/>
            <a:ext cx="1585912" cy="11430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304800" y="1828800"/>
            <a:ext cx="845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6250" t="29167" r="6250" b="35417"/>
          <a:stretch>
            <a:fillRect/>
          </a:stretch>
        </p:blipFill>
        <p:spPr bwMode="auto">
          <a:xfrm>
            <a:off x="533400" y="3581400"/>
            <a:ext cx="7924800" cy="2405063"/>
          </a:xfrm>
          <a:prstGeom prst="rect">
            <a:avLst/>
          </a:prstGeom>
          <a:ln w="127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352800" y="6629400"/>
            <a:ext cx="2590800" cy="457200"/>
          </a:xfrm>
        </p:spPr>
        <p:txBody>
          <a:bodyPr/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RYAN SARAZEN - STRUCTURAL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3">
      <a:dk1>
        <a:srgbClr val="242F4A"/>
      </a:dk1>
      <a:lt1>
        <a:srgbClr val="FFFFFF"/>
      </a:lt1>
      <a:dk2>
        <a:srgbClr val="242F4A"/>
      </a:dk2>
      <a:lt2>
        <a:srgbClr val="C5B07E"/>
      </a:lt2>
      <a:accent1>
        <a:srgbClr val="FF0000"/>
      </a:accent1>
      <a:accent2>
        <a:srgbClr val="FF0000"/>
      </a:accent2>
      <a:accent3>
        <a:srgbClr val="FF0000"/>
      </a:accent3>
      <a:accent4>
        <a:srgbClr val="D7DCEB"/>
      </a:accent4>
      <a:accent5>
        <a:srgbClr val="964305"/>
      </a:accent5>
      <a:accent6>
        <a:srgbClr val="313F63"/>
      </a:accent6>
      <a:hlink>
        <a:srgbClr val="FF0000"/>
      </a:hlink>
      <a:folHlink>
        <a:srgbClr val="AFBAD7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3503</TotalTime>
  <Words>1184</Words>
  <Application>Microsoft Office PowerPoint</Application>
  <PresentationFormat>On-screen Show (4:3)</PresentationFormat>
  <Paragraphs>469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Urban</vt:lpstr>
      <vt:lpstr>NATIONAL HARBOR BUILDING M</vt:lpstr>
      <vt:lpstr>BUILDING LOCATION</vt:lpstr>
      <vt:lpstr>EXISTING BUILDING DATA</vt:lpstr>
      <vt:lpstr>THESIS OBJECTIVES- INTRODUCTION</vt:lpstr>
      <vt:lpstr>STRUCTURAL DEPTH -</vt:lpstr>
      <vt:lpstr>STRUCTURAL DEPTH- GOALS</vt:lpstr>
      <vt:lpstr>STRUCTURAL DEPTH- PT FLOOR SYSTEM</vt:lpstr>
      <vt:lpstr>STRUCTURAL DEPTH- PT FLOOR SYSTEM</vt:lpstr>
      <vt:lpstr>STRUCTURAL DEPTH- COLUMN DESIGN</vt:lpstr>
      <vt:lpstr>STRUCTURAL DEPTH- COLUMN DESIGN</vt:lpstr>
      <vt:lpstr>STRUCTURAL DEPTH- LATERAL SYSTEM</vt:lpstr>
      <vt:lpstr>STRUCTURAL DEPTH- LATERAL SYSTEM</vt:lpstr>
      <vt:lpstr>STRUCTURAL DEPTH- LATERAL SYSTEM</vt:lpstr>
      <vt:lpstr>STRUCTURAL DEPTH- LATERAL SYSTEM</vt:lpstr>
      <vt:lpstr>STRUCTURAL DEPTH- LATERAL SYSTEM</vt:lpstr>
      <vt:lpstr>STRUCTURAL DEPTH- FOUNDATION</vt:lpstr>
      <vt:lpstr>STRUCTURAL DEPTH- FOUNDATION</vt:lpstr>
      <vt:lpstr>ARCHITECTURAL FAÇADE STUDY-</vt:lpstr>
      <vt:lpstr>FAÇADE STUDY- GOALS</vt:lpstr>
      <vt:lpstr>FAÇADE STUDY- SYSTEM COMPARISON</vt:lpstr>
      <vt:lpstr>FAÇADE STUDY- PRECAST DESIGN</vt:lpstr>
      <vt:lpstr>FAÇADE STUDY- PRECAST DESIGN</vt:lpstr>
      <vt:lpstr>FAÇADE STUDY- PRECAST DESIGN</vt:lpstr>
      <vt:lpstr>FAÇADE STUDY- PRECAST DESIGN</vt:lpstr>
      <vt:lpstr>FAÇADE STUDY- PRECAST DESIGN</vt:lpstr>
      <vt:lpstr>FAÇADE STUDY- PRECAST DESIGN</vt:lpstr>
      <vt:lpstr>CONSTRUCTION INVESTIGATION-</vt:lpstr>
      <vt:lpstr>CONSTRUCTION INVESTIGATION- COST</vt:lpstr>
      <vt:lpstr>CONSTRUCTION INVESTIGATION- COST</vt:lpstr>
      <vt:lpstr>CONSTRUCTION INVESTIGATION- SITE LAYOUT</vt:lpstr>
      <vt:lpstr>CONSTRUCTION INVESTIGATION- SCHEDULE</vt:lpstr>
      <vt:lpstr>THESIS OBJECTIVES- CONCLUSION</vt:lpstr>
      <vt:lpstr>QUESTIONS?</vt:lpstr>
      <vt:lpstr>STRUCTURAL DEPTH- LATERAL SYSTEM</vt:lpstr>
      <vt:lpstr>STRUCTURAL DEPTH- LATERAL SYSTEM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rws192</dc:creator>
  <cp:lastModifiedBy>rws192</cp:lastModifiedBy>
  <cp:revision>395</cp:revision>
  <dcterms:created xsi:type="dcterms:W3CDTF">2008-03-31T17:58:39Z</dcterms:created>
  <dcterms:modified xsi:type="dcterms:W3CDTF">2008-04-28T21:52:31Z</dcterms:modified>
</cp:coreProperties>
</file>